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5"/>
    <p:sldMasterId id="214748367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Arial Black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70BDD2-1134-4F39-B774-E7400AA578A1}">
  <a:tblStyle styleId="{6370BDD2-1134-4F39-B774-E7400AA578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21" Type="http://schemas.openxmlformats.org/officeDocument/2006/relationships/font" Target="fonts/ArialBlack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Roboto-regular.fntdata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Robo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28829dd59_2_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528829dd59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21d7196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21d7196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28829dd5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528829dd5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d1d3b27b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4d1d3b27b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28829dd59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issue of contamination arises when people assume things are recyclable, when in truth, they are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concept is simple: don’t trust humans: have a smart recycling bin that will throw-out anything that is not recyclable.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 this, we will use </a:t>
            </a:r>
            <a:endParaRPr/>
          </a:p>
        </p:txBody>
      </p:sp>
      <p:sp>
        <p:nvSpPr>
          <p:cNvPr id="191" name="Google Shape;191;g528829dd59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28829dd5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528829dd5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28829dd59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528829dd59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28829dd59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528829dd59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29a30faf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29a30faf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l Caps Red">
  <p:cSld name="Title - All Caps Red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0" y="0"/>
            <a:ext cx="9144000" cy="3394804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368490" y="502920"/>
            <a:ext cx="8393373" cy="2496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 Black"/>
              <a:buNone/>
              <a:defRPr b="1" i="0" sz="3600" cap="none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841242" y="3959352"/>
            <a:ext cx="2920621" cy="831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335" y="3679601"/>
            <a:ext cx="1937639" cy="120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io Slide">
  <p:cSld name="LIGHT Bio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38328" y="0"/>
            <a:ext cx="8447964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/>
          <p:nvPr>
            <p:ph idx="2" type="pic"/>
          </p:nvPr>
        </p:nvSpPr>
        <p:spPr>
          <a:xfrm>
            <a:off x="352808" y="1545335"/>
            <a:ext cx="1134797" cy="1134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787857" y="1545335"/>
            <a:ext cx="6997556" cy="112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707160" y="4790364"/>
            <a:ext cx="2054703" cy="353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/>
          <p:nvPr>
            <p:ph idx="3" type="pic"/>
          </p:nvPr>
        </p:nvSpPr>
        <p:spPr>
          <a:xfrm>
            <a:off x="355082" y="3185341"/>
            <a:ext cx="1134797" cy="1134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4" type="body"/>
          </p:nvPr>
        </p:nvSpPr>
        <p:spPr>
          <a:xfrm>
            <a:off x="1790131" y="3185341"/>
            <a:ext cx="6997556" cy="112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_Dividers" showMasterSp="0">
  <p:cSld name="Creative_Divider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5260540" y="653192"/>
            <a:ext cx="3883460" cy="3883460"/>
          </a:xfrm>
          <a:prstGeom prst="rect">
            <a:avLst/>
          </a:prstGeom>
          <a:solidFill>
            <a:srgbClr val="A31F34">
              <a:alpha val="87843"/>
            </a:srgbClr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5417573" y="786581"/>
            <a:ext cx="3569111" cy="36379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  <a:defRPr b="1" i="0" sz="24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Slide Normal">
  <p:cSld name="LIGHT Slide Normal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41194" y="0"/>
            <a:ext cx="840047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sz="2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41194" y="1544806"/>
            <a:ext cx="8447964" cy="3231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D47"/>
              </a:buClr>
              <a:buSzPts val="1600"/>
              <a:buNone/>
              <a:defRPr b="1" i="0">
                <a:solidFill>
                  <a:srgbClr val="333D4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6707160" y="4790364"/>
            <a:ext cx="2054703" cy="353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_End" showMasterSp="0">
  <p:cSld name="Creative_End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/>
          <p:nvPr/>
        </p:nvSpPr>
        <p:spPr>
          <a:xfrm>
            <a:off x="5260540" y="653192"/>
            <a:ext cx="3883460" cy="388346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7315" y="997517"/>
            <a:ext cx="1224176" cy="7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type="title"/>
          </p:nvPr>
        </p:nvSpPr>
        <p:spPr>
          <a:xfrm>
            <a:off x="5385816" y="1920240"/>
            <a:ext cx="3621024" cy="1289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7010400" y="4169664"/>
            <a:ext cx="21336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D47"/>
              </a:buClr>
              <a:buSzPts val="800"/>
              <a:buNone/>
              <a:defRPr b="0" i="0" sz="800"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5541264" y="3346704"/>
            <a:ext cx="3483864" cy="6675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264"/>
              </a:spcBef>
              <a:spcAft>
                <a:spcPts val="0"/>
              </a:spcAft>
              <a:buClr>
                <a:srgbClr val="333D47"/>
              </a:buClr>
              <a:buSzPts val="1000"/>
              <a:buNone/>
              <a:defRPr b="0" sz="1000"/>
            </a:lvl1pPr>
            <a:lvl2pPr indent="-228600" lvl="1" marL="9144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- Dome Splash Screen" showMasterSp="0">
  <p:cSld name="LIGHT - Dome Splash Scree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29050" y="627796"/>
            <a:ext cx="5024082" cy="3902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Title - Dk Gray">
  <p:cSld name="LIGHT Title - Dk Gra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0"/>
          <p:cNvSpPr/>
          <p:nvPr/>
        </p:nvSpPr>
        <p:spPr>
          <a:xfrm>
            <a:off x="0" y="0"/>
            <a:ext cx="9144000" cy="339480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368490" y="502920"/>
            <a:ext cx="8407020" cy="2496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 Black"/>
              <a:buNone/>
              <a:defRPr b="1" i="0" sz="3600" cap="none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5847520" y="3959352"/>
            <a:ext cx="2927991" cy="831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1" name="Google Shape;9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335" y="3679601"/>
            <a:ext cx="1937639" cy="120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Title - Photo">
  <p:cSld name="LIGHT Title - Phot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 txBox="1"/>
          <p:nvPr>
            <p:ph type="title"/>
          </p:nvPr>
        </p:nvSpPr>
        <p:spPr>
          <a:xfrm>
            <a:off x="368490" y="502920"/>
            <a:ext cx="8420667" cy="2496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 Black"/>
              <a:buNone/>
              <a:defRPr b="1" i="0" sz="3600" cap="none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5841241" y="3959352"/>
            <a:ext cx="2947917" cy="844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7" name="Google Shape;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35" y="3679601"/>
            <a:ext cx="1937639" cy="120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Section Break White" showMasterSp="0">
  <p:cSld name="LIGHT Section Break Whit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914400" y="3282696"/>
            <a:ext cx="7772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b="1" i="0" sz="36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536452" y="2715448"/>
            <a:ext cx="3177897" cy="545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47"/>
              </a:buClr>
              <a:buSzPts val="1400"/>
              <a:buNone/>
              <a:defRPr b="0" i="0" sz="1400">
                <a:solidFill>
                  <a:srgbClr val="323C4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342900" lvl="2" marL="1371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Slide Two Column">
  <p:cSld name="LIGHT Slide Two Colum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338328" y="0"/>
            <a:ext cx="8434317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42422" y="1512308"/>
            <a:ext cx="4052157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D47"/>
              </a:buClr>
              <a:buSzPts val="1400"/>
              <a:buNone/>
              <a:defRPr b="1" i="0" sz="1400">
                <a:solidFill>
                  <a:srgbClr val="333D4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2" type="body"/>
          </p:nvPr>
        </p:nvSpPr>
        <p:spPr>
          <a:xfrm>
            <a:off x="4722124" y="1528548"/>
            <a:ext cx="4039739" cy="32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D47"/>
              </a:buClr>
              <a:buSzPts val="1400"/>
              <a:buNone/>
              <a:defRPr b="1" i="0" sz="1400">
                <a:solidFill>
                  <a:srgbClr val="333D4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6707160" y="4790364"/>
            <a:ext cx="2054703" cy="353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Text with Image, Chart or Table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>
            <a:off x="338328" y="0"/>
            <a:ext cx="8447964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/>
          <p:nvPr>
            <p:ph idx="2" type="pic"/>
          </p:nvPr>
        </p:nvSpPr>
        <p:spPr>
          <a:xfrm>
            <a:off x="3275463" y="1545336"/>
            <a:ext cx="5502777" cy="3231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346926" y="1531688"/>
            <a:ext cx="2587343" cy="324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6707160" y="4790364"/>
            <a:ext cx="2054703" cy="353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Quotes">
  <p:cSld name="LIGHT Quote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338328" y="0"/>
            <a:ext cx="8447964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" type="body"/>
          </p:nvPr>
        </p:nvSpPr>
        <p:spPr>
          <a:xfrm>
            <a:off x="360947" y="1545335"/>
            <a:ext cx="8424466" cy="841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1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6707160" y="4790364"/>
            <a:ext cx="2054703" cy="353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354321" y="2612135"/>
            <a:ext cx="8424466" cy="841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1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25"/>
          <p:cNvSpPr txBox="1"/>
          <p:nvPr>
            <p:ph idx="3" type="body"/>
          </p:nvPr>
        </p:nvSpPr>
        <p:spPr>
          <a:xfrm>
            <a:off x="357634" y="3688872"/>
            <a:ext cx="8424466" cy="841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1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Header with Image, Charts or Tables">
  <p:cSld name="LIGHT Header with Image, Charts or Table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338328" y="0"/>
            <a:ext cx="8447965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/>
          <p:nvPr>
            <p:ph idx="2" type="pic"/>
          </p:nvPr>
        </p:nvSpPr>
        <p:spPr>
          <a:xfrm>
            <a:off x="341194" y="1545336"/>
            <a:ext cx="8434316" cy="3015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idx="12" type="sldNum"/>
          </p:nvPr>
        </p:nvSpPr>
        <p:spPr>
          <a:xfrm>
            <a:off x="6707160" y="4790364"/>
            <a:ext cx="2054703" cy="353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Slide with Full-Bleed Graphic">
  <p:cSld name="LIGHT Slide with Full-Bleed Graphic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/>
          <p:nvPr/>
        </p:nvSpPr>
        <p:spPr>
          <a:xfrm>
            <a:off x="0" y="1188720"/>
            <a:ext cx="9144000" cy="3954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7"/>
          <p:cNvSpPr txBox="1"/>
          <p:nvPr>
            <p:ph type="title"/>
          </p:nvPr>
        </p:nvSpPr>
        <p:spPr>
          <a:xfrm>
            <a:off x="338328" y="0"/>
            <a:ext cx="845983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/>
          <p:nvPr>
            <p:ph idx="2" type="pic"/>
          </p:nvPr>
        </p:nvSpPr>
        <p:spPr>
          <a:xfrm>
            <a:off x="0" y="1188721"/>
            <a:ext cx="9144000" cy="3954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Full-Bleed Graphic" showMasterSp="0">
  <p:cSld name="LIGHT Full-Bleed Graphic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/>
          <p:nvPr/>
        </p:nvSpPr>
        <p:spPr>
          <a:xfrm>
            <a:off x="0" y="1188720"/>
            <a:ext cx="9144000" cy="3954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 txBox="1"/>
          <p:nvPr>
            <p:ph type="title"/>
          </p:nvPr>
        </p:nvSpPr>
        <p:spPr>
          <a:xfrm>
            <a:off x="237744" y="0"/>
            <a:ext cx="854964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/>
          <p:nvPr>
            <p:ph idx="2" type="pic"/>
          </p:nvPr>
        </p:nvSpPr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End Slide" showMasterSp="0">
  <p:cSld name="LIGHT End Slid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914400" y="3282696"/>
            <a:ext cx="7772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b="1" i="0" sz="60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3164" y="4687693"/>
            <a:ext cx="507614" cy="39428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0"/>
            <a:ext cx="9144000" cy="1197936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341194" y="0"/>
            <a:ext cx="8393374" cy="1197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54842" y="1544806"/>
            <a:ext cx="8393373" cy="3049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D4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33D4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707160" y="4790364"/>
            <a:ext cx="2054703" cy="353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3.jpg"/><Relationship Id="rId7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Relationship Id="rId4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075" y="3521225"/>
            <a:ext cx="1622275" cy="16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 txBox="1"/>
          <p:nvPr>
            <p:ph type="title"/>
          </p:nvPr>
        </p:nvSpPr>
        <p:spPr>
          <a:xfrm>
            <a:off x="417575" y="467225"/>
            <a:ext cx="8393400" cy="27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 Black"/>
              <a:buNone/>
            </a:pPr>
            <a:r>
              <a:rPr lang="en"/>
              <a:t>Team Smart Trash Bin: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 Black"/>
              <a:buNone/>
            </a:pPr>
            <a:r>
              <a:rPr lang="en" sz="3000"/>
              <a:t>Product for Recycling Contamination</a:t>
            </a:r>
            <a:br>
              <a:rPr lang="en"/>
            </a:br>
            <a:br>
              <a:rPr lang="en"/>
            </a:br>
            <a:r>
              <a:rPr lang="en" sz="2000" cap="none"/>
              <a:t>Presented by: </a:t>
            </a:r>
            <a:endParaRPr sz="2000" cap="none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 Black"/>
              <a:buNone/>
            </a:pPr>
            <a:r>
              <a:rPr b="0" lang="en" sz="2000">
                <a:latin typeface="Arial"/>
                <a:ea typeface="Arial"/>
                <a:cs typeface="Arial"/>
                <a:sym typeface="Arial"/>
              </a:rPr>
              <a:t>Kwabena Arthur, Michael Chan, Heather Furman, Homam Meaddawi, Efstratios Moskofidis, Win Vorapanyasakul, Lili Zhao, Bowen Zeng</a:t>
            </a:r>
            <a:endParaRPr b="0" sz="6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863" y="3445025"/>
            <a:ext cx="1622274" cy="162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341194" y="0"/>
            <a:ext cx="8400600" cy="11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Promote </a:t>
            </a:r>
            <a:r>
              <a:rPr b="0" lang="en"/>
              <a:t>contamination-free recycling</a:t>
            </a:r>
            <a:endParaRPr b="0"/>
          </a:p>
        </p:txBody>
      </p:sp>
      <p:graphicFrame>
        <p:nvGraphicFramePr>
          <p:cNvPr id="143" name="Google Shape;143;p31"/>
          <p:cNvGraphicFramePr/>
          <p:nvPr/>
        </p:nvGraphicFramePr>
        <p:xfrm>
          <a:off x="1030338" y="149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{6370BDD2-1134-4F39-B774-E7400AA578A1}</a:tableStyleId>
              </a:tblPr>
              <a:tblGrid>
                <a:gridCol w="2088650"/>
                <a:gridCol w="49946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 Description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recycling bin that effectively reduces one of the main types of contamination: </a:t>
                      </a: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Food, Plastic film, and Hazardous materials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Benefit Proposition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Improve the acceptance rate of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recycled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items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Reduce contamination from trash items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Optimize recycling processes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Key Business Goals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Reduce contamination to 5% (A rate)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Reduce cost of processing recyclables by 20%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Better waste management education for users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Primary Market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Food - Commercial / institutional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Plastic film -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esidential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Assumptions and Constraints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Resources accessibility to water and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electricity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change sustainability behavior of stakeholders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Stakeholders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Recycling companies, waste managers,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property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owners, users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341194" y="0"/>
            <a:ext cx="8400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400"/>
              <a:t>Critical Customer Needs</a:t>
            </a:r>
            <a:endParaRPr/>
          </a:p>
        </p:txBody>
      </p:sp>
      <p:sp>
        <p:nvSpPr>
          <p:cNvPr id="149" name="Google Shape;149;p32"/>
          <p:cNvSpPr txBox="1"/>
          <p:nvPr>
            <p:ph idx="12" type="sldNum"/>
          </p:nvPr>
        </p:nvSpPr>
        <p:spPr>
          <a:xfrm>
            <a:off x="6707160" y="4790364"/>
            <a:ext cx="2054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" name="Google Shape;150;p32"/>
          <p:cNvCxnSpPr/>
          <p:nvPr/>
        </p:nvCxnSpPr>
        <p:spPr>
          <a:xfrm flipH="1" rot="10800000">
            <a:off x="579825" y="1851075"/>
            <a:ext cx="79065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32"/>
          <p:cNvSpPr txBox="1"/>
          <p:nvPr/>
        </p:nvSpPr>
        <p:spPr>
          <a:xfrm>
            <a:off x="3423325" y="1510275"/>
            <a:ext cx="2355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Commercial / </a:t>
            </a:r>
            <a:r>
              <a:rPr b="1" lang="en"/>
              <a:t>Institution</a:t>
            </a:r>
            <a:endParaRPr b="1"/>
          </a:p>
        </p:txBody>
      </p:sp>
      <p:sp>
        <p:nvSpPr>
          <p:cNvPr id="152" name="Google Shape;152;p32"/>
          <p:cNvSpPr txBox="1"/>
          <p:nvPr/>
        </p:nvSpPr>
        <p:spPr>
          <a:xfrm>
            <a:off x="603925" y="1510275"/>
            <a:ext cx="2355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Individual User</a:t>
            </a:r>
            <a:endParaRPr b="1"/>
          </a:p>
        </p:txBody>
      </p:sp>
      <p:sp>
        <p:nvSpPr>
          <p:cNvPr id="153" name="Google Shape;153;p32"/>
          <p:cNvSpPr txBox="1"/>
          <p:nvPr/>
        </p:nvSpPr>
        <p:spPr>
          <a:xfrm>
            <a:off x="6166975" y="1499900"/>
            <a:ext cx="2355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Recycling </a:t>
            </a:r>
            <a:r>
              <a:rPr b="1" lang="en"/>
              <a:t>Processor</a:t>
            </a:r>
            <a:endParaRPr b="1"/>
          </a:p>
        </p:txBody>
      </p:sp>
      <p:cxnSp>
        <p:nvCxnSpPr>
          <p:cNvPr id="154" name="Google Shape;154;p32"/>
          <p:cNvCxnSpPr/>
          <p:nvPr/>
        </p:nvCxnSpPr>
        <p:spPr>
          <a:xfrm>
            <a:off x="3182425" y="1491150"/>
            <a:ext cx="18300" cy="3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32"/>
          <p:cNvCxnSpPr/>
          <p:nvPr/>
        </p:nvCxnSpPr>
        <p:spPr>
          <a:xfrm>
            <a:off x="6001825" y="1491150"/>
            <a:ext cx="7200" cy="33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2"/>
          <p:cNvSpPr txBox="1"/>
          <p:nvPr/>
        </p:nvSpPr>
        <p:spPr>
          <a:xfrm>
            <a:off x="673675" y="1986725"/>
            <a:ext cx="2422500" cy="2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product clearly communicates what kind of recyclables it can receive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product enables sorting items out of mixed bag or container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product can be one-hand operated</a:t>
            </a:r>
            <a:endParaRPr sz="1200"/>
          </a:p>
        </p:txBody>
      </p:sp>
      <p:sp>
        <p:nvSpPr>
          <p:cNvPr id="157" name="Google Shape;157;p32"/>
          <p:cNvSpPr txBox="1"/>
          <p:nvPr/>
        </p:nvSpPr>
        <p:spPr>
          <a:xfrm>
            <a:off x="3400050" y="1986725"/>
            <a:ext cx="24225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product eliminates contamination fines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product reduces custodial labor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product contributes to inventory and other operational cost optimization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product contributes to maintaining a good relationship with the trash contractor</a:t>
            </a:r>
            <a:endParaRPr sz="1200"/>
          </a:p>
        </p:txBody>
      </p:sp>
      <p:sp>
        <p:nvSpPr>
          <p:cNvPr id="158" name="Google Shape;158;p32"/>
          <p:cNvSpPr txBox="1"/>
          <p:nvPr/>
        </p:nvSpPr>
        <p:spPr>
          <a:xfrm>
            <a:off x="6133675" y="1986725"/>
            <a:ext cx="2422500" cy="28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product leads to less </a:t>
            </a:r>
            <a:r>
              <a:rPr lang="en" sz="1200"/>
              <a:t>recyclables</a:t>
            </a:r>
            <a:r>
              <a:rPr lang="en" sz="1200"/>
              <a:t> sent to landfill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product enables recycled products with higher quality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product contributes to cost- and time-efficiency in the recycling process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product increases safety at work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9" name="Google Shape;159;p32"/>
          <p:cNvSpPr/>
          <p:nvPr/>
        </p:nvSpPr>
        <p:spPr>
          <a:xfrm>
            <a:off x="187925" y="4619250"/>
            <a:ext cx="761700" cy="52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341194" y="0"/>
            <a:ext cx="8400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400"/>
              <a:t>Key Innovations</a:t>
            </a:r>
            <a:endParaRPr/>
          </a:p>
        </p:txBody>
      </p:sp>
      <p:cxnSp>
        <p:nvCxnSpPr>
          <p:cNvPr id="165" name="Google Shape;165;p33"/>
          <p:cNvCxnSpPr/>
          <p:nvPr/>
        </p:nvCxnSpPr>
        <p:spPr>
          <a:xfrm flipH="1" rot="10800000">
            <a:off x="2306675" y="1850850"/>
            <a:ext cx="67131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33"/>
          <p:cNvSpPr txBox="1"/>
          <p:nvPr/>
        </p:nvSpPr>
        <p:spPr>
          <a:xfrm>
            <a:off x="4466850" y="1493325"/>
            <a:ext cx="2355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Commercial / Institution</a:t>
            </a:r>
            <a:endParaRPr b="1"/>
          </a:p>
        </p:txBody>
      </p:sp>
      <p:sp>
        <p:nvSpPr>
          <p:cNvPr id="167" name="Google Shape;167;p33"/>
          <p:cNvSpPr txBox="1"/>
          <p:nvPr/>
        </p:nvSpPr>
        <p:spPr>
          <a:xfrm>
            <a:off x="2578025" y="1493325"/>
            <a:ext cx="17391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Individual Person</a:t>
            </a:r>
            <a:endParaRPr b="1"/>
          </a:p>
        </p:txBody>
      </p:sp>
      <p:sp>
        <p:nvSpPr>
          <p:cNvPr id="168" name="Google Shape;168;p33"/>
          <p:cNvSpPr txBox="1"/>
          <p:nvPr/>
        </p:nvSpPr>
        <p:spPr>
          <a:xfrm>
            <a:off x="6752850" y="1493325"/>
            <a:ext cx="2355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Recycling Processor</a:t>
            </a:r>
            <a:endParaRPr b="1"/>
          </a:p>
        </p:txBody>
      </p:sp>
      <p:cxnSp>
        <p:nvCxnSpPr>
          <p:cNvPr id="169" name="Google Shape;169;p33"/>
          <p:cNvCxnSpPr/>
          <p:nvPr/>
        </p:nvCxnSpPr>
        <p:spPr>
          <a:xfrm flipH="1">
            <a:off x="4473325" y="1491150"/>
            <a:ext cx="4500" cy="34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33"/>
          <p:cNvCxnSpPr/>
          <p:nvPr/>
        </p:nvCxnSpPr>
        <p:spPr>
          <a:xfrm>
            <a:off x="6763825" y="1491150"/>
            <a:ext cx="0" cy="35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33"/>
          <p:cNvSpPr txBox="1"/>
          <p:nvPr/>
        </p:nvSpPr>
        <p:spPr>
          <a:xfrm>
            <a:off x="2382875" y="1834325"/>
            <a:ext cx="20841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Offloads burden of sorting from users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 required change in behavior</a:t>
            </a:r>
            <a:endParaRPr sz="1200"/>
          </a:p>
        </p:txBody>
      </p:sp>
      <p:sp>
        <p:nvSpPr>
          <p:cNvPr id="172" name="Google Shape;172;p33"/>
          <p:cNvSpPr txBox="1"/>
          <p:nvPr/>
        </p:nvSpPr>
        <p:spPr>
          <a:xfrm>
            <a:off x="4533475" y="1834325"/>
            <a:ext cx="2220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 longer have to pay exorbitant contamination fines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Easily updatable list of recyclables</a:t>
            </a:r>
            <a:endParaRPr sz="1200"/>
          </a:p>
        </p:txBody>
      </p:sp>
      <p:sp>
        <p:nvSpPr>
          <p:cNvPr id="173" name="Google Shape;173;p33"/>
          <p:cNvSpPr txBox="1"/>
          <p:nvPr/>
        </p:nvSpPr>
        <p:spPr>
          <a:xfrm>
            <a:off x="6819475" y="1834325"/>
            <a:ext cx="2220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Easier, cheaper recycling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Fewer machine jamming incidents</a:t>
            </a:r>
            <a:endParaRPr sz="1200"/>
          </a:p>
        </p:txBody>
      </p:sp>
      <p:sp>
        <p:nvSpPr>
          <p:cNvPr id="174" name="Google Shape;174;p33"/>
          <p:cNvSpPr txBox="1"/>
          <p:nvPr/>
        </p:nvSpPr>
        <p:spPr>
          <a:xfrm>
            <a:off x="2393725" y="2883838"/>
            <a:ext cx="2084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User does not have to worry about cleaning container before recycling</a:t>
            </a:r>
            <a:endParaRPr sz="1200"/>
          </a:p>
        </p:txBody>
      </p:sp>
      <p:sp>
        <p:nvSpPr>
          <p:cNvPr id="175" name="Google Shape;175;p33"/>
          <p:cNvSpPr txBox="1"/>
          <p:nvPr/>
        </p:nvSpPr>
        <p:spPr>
          <a:xfrm>
            <a:off x="4510667" y="2863025"/>
            <a:ext cx="2220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 longer have to pay for exorbitant contamination fees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Reduce custodial labor</a:t>
            </a:r>
            <a:endParaRPr sz="1200"/>
          </a:p>
        </p:txBody>
      </p:sp>
      <p:sp>
        <p:nvSpPr>
          <p:cNvPr id="176" name="Google Shape;176;p33"/>
          <p:cNvSpPr txBox="1"/>
          <p:nvPr/>
        </p:nvSpPr>
        <p:spPr>
          <a:xfrm>
            <a:off x="6796675" y="2931250"/>
            <a:ext cx="2220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Easier, cheaper recycling</a:t>
            </a:r>
            <a:endParaRPr sz="1200"/>
          </a:p>
        </p:txBody>
      </p:sp>
      <p:sp>
        <p:nvSpPr>
          <p:cNvPr id="177" name="Google Shape;177;p33"/>
          <p:cNvSpPr/>
          <p:nvPr/>
        </p:nvSpPr>
        <p:spPr>
          <a:xfrm rot="-5400000">
            <a:off x="807638" y="2308938"/>
            <a:ext cx="748550" cy="2019825"/>
          </a:xfrm>
          <a:prstGeom prst="flowChartOffpageConnector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3"/>
          <p:cNvSpPr txBox="1"/>
          <p:nvPr/>
        </p:nvSpPr>
        <p:spPr>
          <a:xfrm>
            <a:off x="2382875" y="3891725"/>
            <a:ext cx="20841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Easy behavioral change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Waste </a:t>
            </a:r>
            <a:r>
              <a:rPr lang="en" sz="1200"/>
              <a:t>management</a:t>
            </a:r>
            <a:r>
              <a:rPr lang="en" sz="1200"/>
              <a:t> </a:t>
            </a:r>
            <a:r>
              <a:rPr lang="en" sz="1200"/>
              <a:t>education</a:t>
            </a:r>
            <a:r>
              <a:rPr lang="en" sz="1200"/>
              <a:t> on the way</a:t>
            </a:r>
            <a:endParaRPr sz="1200"/>
          </a:p>
        </p:txBody>
      </p:sp>
      <p:sp>
        <p:nvSpPr>
          <p:cNvPr id="179" name="Google Shape;179;p33"/>
          <p:cNvSpPr txBox="1"/>
          <p:nvPr/>
        </p:nvSpPr>
        <p:spPr>
          <a:xfrm>
            <a:off x="4510675" y="3826700"/>
            <a:ext cx="2220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Higher chance to eliminate </a:t>
            </a:r>
            <a:r>
              <a:rPr b="1" lang="en" sz="1200"/>
              <a:t>major</a:t>
            </a:r>
            <a:r>
              <a:rPr lang="en" sz="1200"/>
              <a:t> sources of </a:t>
            </a:r>
            <a:r>
              <a:rPr lang="en" sz="1200"/>
              <a:t>recyclables</a:t>
            </a:r>
            <a:r>
              <a:rPr lang="en" sz="1200"/>
              <a:t> contamination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Higher recycle rate</a:t>
            </a:r>
            <a:endParaRPr sz="1200"/>
          </a:p>
        </p:txBody>
      </p:sp>
      <p:sp>
        <p:nvSpPr>
          <p:cNvPr id="180" name="Google Shape;180;p33"/>
          <p:cNvSpPr txBox="1"/>
          <p:nvPr/>
        </p:nvSpPr>
        <p:spPr>
          <a:xfrm>
            <a:off x="6819475" y="3891725"/>
            <a:ext cx="2220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Easier, cheaper recycling</a:t>
            </a:r>
            <a:endParaRPr sz="1200"/>
          </a:p>
        </p:txBody>
      </p:sp>
      <p:sp>
        <p:nvSpPr>
          <p:cNvPr id="181" name="Google Shape;181;p33"/>
          <p:cNvSpPr txBox="1"/>
          <p:nvPr/>
        </p:nvSpPr>
        <p:spPr>
          <a:xfrm>
            <a:off x="151175" y="2944600"/>
            <a:ext cx="1600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Concept 2: Cleaning Recycling Bin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151175" y="3891725"/>
            <a:ext cx="1600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Concept 1: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AI Recycling Bin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3" name="Google Shape;183;p33"/>
          <p:cNvSpPr/>
          <p:nvPr/>
        </p:nvSpPr>
        <p:spPr>
          <a:xfrm rot="-5400000">
            <a:off x="786813" y="1351088"/>
            <a:ext cx="748550" cy="2019825"/>
          </a:xfrm>
          <a:prstGeom prst="flowChartOffpageConnector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3"/>
          <p:cNvSpPr txBox="1"/>
          <p:nvPr/>
        </p:nvSpPr>
        <p:spPr>
          <a:xfrm>
            <a:off x="151175" y="1986750"/>
            <a:ext cx="1600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Concept 1: Artificial Intell. Recycling Bin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5" name="Google Shape;185;p33"/>
          <p:cNvSpPr/>
          <p:nvPr/>
        </p:nvSpPr>
        <p:spPr>
          <a:xfrm rot="-5400000">
            <a:off x="786813" y="3256088"/>
            <a:ext cx="748550" cy="2019825"/>
          </a:xfrm>
          <a:prstGeom prst="flowChartOffpageConnector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33"/>
          <p:cNvCxnSpPr/>
          <p:nvPr/>
        </p:nvCxnSpPr>
        <p:spPr>
          <a:xfrm flipH="1" rot="10800000">
            <a:off x="681450" y="3770200"/>
            <a:ext cx="81516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3"/>
          <p:cNvSpPr txBox="1"/>
          <p:nvPr/>
        </p:nvSpPr>
        <p:spPr>
          <a:xfrm>
            <a:off x="151175" y="3891725"/>
            <a:ext cx="1600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Concept 3: Additional Bin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88" name="Google Shape;188;p33"/>
          <p:cNvCxnSpPr/>
          <p:nvPr/>
        </p:nvCxnSpPr>
        <p:spPr>
          <a:xfrm flipH="1" rot="10800000">
            <a:off x="681450" y="2855800"/>
            <a:ext cx="81516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41194" y="0"/>
            <a:ext cx="8400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400"/>
              <a:t>Concept 1: Artificially Intelligent Recycling Bin</a:t>
            </a:r>
            <a:endParaRPr/>
          </a:p>
        </p:txBody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6707160" y="4790364"/>
            <a:ext cx="2054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4800"/>
            <a:ext cx="4111773" cy="266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 rotWithShape="1">
          <a:blip r:embed="rId4">
            <a:alphaModFix/>
          </a:blip>
          <a:srcRect b="26445" l="0" r="0" t="19900"/>
          <a:stretch/>
        </p:blipFill>
        <p:spPr>
          <a:xfrm>
            <a:off x="4404400" y="1268250"/>
            <a:ext cx="1411450" cy="155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 rotWithShape="1">
          <a:blip r:embed="rId5">
            <a:alphaModFix/>
          </a:blip>
          <a:srcRect b="0" l="11778" r="16925" t="0"/>
          <a:stretch/>
        </p:blipFill>
        <p:spPr>
          <a:xfrm>
            <a:off x="6498475" y="1268250"/>
            <a:ext cx="2284904" cy="15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 rotWithShape="1">
          <a:blip r:embed="rId6">
            <a:alphaModFix/>
          </a:blip>
          <a:srcRect b="0" l="21676" r="9834" t="0"/>
          <a:stretch/>
        </p:blipFill>
        <p:spPr>
          <a:xfrm>
            <a:off x="6543400" y="3197050"/>
            <a:ext cx="2195041" cy="155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/>
          <p:nvPr/>
        </p:nvSpPr>
        <p:spPr>
          <a:xfrm>
            <a:off x="6013913" y="2071638"/>
            <a:ext cx="286500" cy="35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/>
          <p:nvPr/>
        </p:nvSpPr>
        <p:spPr>
          <a:xfrm rot="5400000">
            <a:off x="7497675" y="2841825"/>
            <a:ext cx="286500" cy="35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/>
          <p:nvPr/>
        </p:nvSpPr>
        <p:spPr>
          <a:xfrm rot="10800000">
            <a:off x="6162038" y="3844888"/>
            <a:ext cx="286500" cy="35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7">
            <a:alphaModFix/>
          </a:blip>
          <a:srcRect b="0" l="23793" r="15662" t="7123"/>
          <a:stretch/>
        </p:blipFill>
        <p:spPr>
          <a:xfrm>
            <a:off x="4153052" y="3307763"/>
            <a:ext cx="1914121" cy="14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/>
          <p:nvPr/>
        </p:nvSpPr>
        <p:spPr>
          <a:xfrm rot="-5400000">
            <a:off x="4966863" y="2890400"/>
            <a:ext cx="286500" cy="35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127900" y="3925375"/>
            <a:ext cx="41532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Leveraging AI (Computer vision) to eliminate contamination from sources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41194" y="0"/>
            <a:ext cx="8400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400"/>
              <a:t>Concept 2: </a:t>
            </a:r>
            <a:r>
              <a:rPr lang="en" sz="2400"/>
              <a:t>Object-cleaning Recycling Bin</a:t>
            </a:r>
            <a:endParaRPr/>
          </a:p>
        </p:txBody>
      </p:sp>
      <p:sp>
        <p:nvSpPr>
          <p:cNvPr id="210" name="Google Shape;210;p35"/>
          <p:cNvSpPr txBox="1"/>
          <p:nvPr>
            <p:ph idx="12" type="sldNum"/>
          </p:nvPr>
        </p:nvSpPr>
        <p:spPr>
          <a:xfrm>
            <a:off x="6707160" y="4790364"/>
            <a:ext cx="2054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475" y="1312363"/>
            <a:ext cx="1956369" cy="34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256" y="1312375"/>
            <a:ext cx="2689468" cy="34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341200" y="1312375"/>
            <a:ext cx="33852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Self-cleaning recycling bin to reduce contamination. Using water or air to remove residue from recyclable items. Think washing machine, but in a trash can.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Food court case</a:t>
            </a:r>
            <a:endParaRPr b="1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Food residue contamination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Liquid residue contamination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Trash contamination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41194" y="0"/>
            <a:ext cx="8400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400"/>
              <a:t>Concept 3: </a:t>
            </a:r>
            <a:r>
              <a:rPr lang="en" sz="2400"/>
              <a:t>Extra Bin for Isolating a Major Specific Contaminant</a:t>
            </a:r>
            <a:endParaRPr/>
          </a:p>
        </p:txBody>
      </p:sp>
      <p:sp>
        <p:nvSpPr>
          <p:cNvPr id="219" name="Google Shape;219;p36"/>
          <p:cNvSpPr txBox="1"/>
          <p:nvPr>
            <p:ph idx="12" type="sldNum"/>
          </p:nvPr>
        </p:nvSpPr>
        <p:spPr>
          <a:xfrm>
            <a:off x="6707160" y="4790364"/>
            <a:ext cx="2054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6"/>
          <p:cNvSpPr txBox="1"/>
          <p:nvPr/>
        </p:nvSpPr>
        <p:spPr>
          <a:xfrm>
            <a:off x="4983175" y="1501800"/>
            <a:ext cx="4072500" cy="3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Modularized recycle bin combination to tackle major contamination sources under various application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Food court case</a:t>
            </a:r>
            <a:endParaRPr b="1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Food residue contamination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Liquid residue contamination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Trash contamination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Residential case</a:t>
            </a:r>
            <a:endParaRPr b="1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Plastic bag/film contamination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Batteries and/or electronics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Hangers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00" y="1247725"/>
            <a:ext cx="4641976" cy="34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41194" y="0"/>
            <a:ext cx="8400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400"/>
              <a:t>Key Uncertainties</a:t>
            </a:r>
            <a:endParaRPr/>
          </a:p>
        </p:txBody>
      </p:sp>
      <p:sp>
        <p:nvSpPr>
          <p:cNvPr id="227" name="Google Shape;227;p37"/>
          <p:cNvSpPr txBox="1"/>
          <p:nvPr/>
        </p:nvSpPr>
        <p:spPr>
          <a:xfrm>
            <a:off x="2382875" y="1377125"/>
            <a:ext cx="63789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Need to understand the access to electricity to commercial / institutional locations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Need to ensure that this will not </a:t>
            </a:r>
            <a:r>
              <a:rPr lang="en" sz="1200"/>
              <a:t>intimidate</a:t>
            </a:r>
            <a:r>
              <a:rPr lang="en" sz="1200"/>
              <a:t> users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Need to ensure machine / code runs quickly enough so that it doesn’t make the user wait too long to recycle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Need to ensure high accuracy</a:t>
            </a:r>
            <a:endParaRPr sz="1200"/>
          </a:p>
        </p:txBody>
      </p:sp>
      <p:sp>
        <p:nvSpPr>
          <p:cNvPr id="228" name="Google Shape;228;p37"/>
          <p:cNvSpPr/>
          <p:nvPr/>
        </p:nvSpPr>
        <p:spPr>
          <a:xfrm rot="-5400000">
            <a:off x="786813" y="1988688"/>
            <a:ext cx="748550" cy="2019825"/>
          </a:xfrm>
          <a:prstGeom prst="flowChartOffpageConnector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7"/>
          <p:cNvSpPr txBox="1"/>
          <p:nvPr/>
        </p:nvSpPr>
        <p:spPr>
          <a:xfrm>
            <a:off x="2382875" y="3739325"/>
            <a:ext cx="6450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Need to understand if users will be compliant with another bin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Need to route the contents of the container to the proper </a:t>
            </a:r>
            <a:r>
              <a:rPr lang="en" sz="1200"/>
              <a:t>receptacle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Need to think about distribution channel and how we get bins in the hand of consumers</a:t>
            </a:r>
            <a:endParaRPr sz="1200"/>
          </a:p>
        </p:txBody>
      </p:sp>
      <p:sp>
        <p:nvSpPr>
          <p:cNvPr id="230" name="Google Shape;230;p37"/>
          <p:cNvSpPr txBox="1"/>
          <p:nvPr/>
        </p:nvSpPr>
        <p:spPr>
          <a:xfrm>
            <a:off x="151175" y="2596325"/>
            <a:ext cx="1600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Concept 2: Cleaning Recycling Bin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151175" y="3282125"/>
            <a:ext cx="1600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Concept 1: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AI Recycling Bin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2" name="Google Shape;232;p37"/>
          <p:cNvSpPr/>
          <p:nvPr/>
        </p:nvSpPr>
        <p:spPr>
          <a:xfrm rot="-5400000">
            <a:off x="786813" y="741488"/>
            <a:ext cx="748550" cy="2019825"/>
          </a:xfrm>
          <a:prstGeom prst="flowChartOffpageConnector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151175" y="1377125"/>
            <a:ext cx="1600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Concept 1: Artificial Intell. Recycling Bin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4" name="Google Shape;234;p37"/>
          <p:cNvSpPr/>
          <p:nvPr/>
        </p:nvSpPr>
        <p:spPr>
          <a:xfrm rot="-5400000">
            <a:off x="786813" y="3103688"/>
            <a:ext cx="748550" cy="2019825"/>
          </a:xfrm>
          <a:prstGeom prst="flowChartOffpageConnector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37"/>
          <p:cNvCxnSpPr/>
          <p:nvPr/>
        </p:nvCxnSpPr>
        <p:spPr>
          <a:xfrm flipH="1" rot="10800000">
            <a:off x="681450" y="3617800"/>
            <a:ext cx="81516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7"/>
          <p:cNvSpPr txBox="1"/>
          <p:nvPr/>
        </p:nvSpPr>
        <p:spPr>
          <a:xfrm>
            <a:off x="151175" y="3739325"/>
            <a:ext cx="1600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Concept 3: Additional Bin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37" name="Google Shape;237;p37"/>
          <p:cNvCxnSpPr/>
          <p:nvPr/>
        </p:nvCxnSpPr>
        <p:spPr>
          <a:xfrm flipH="1" rot="10800000">
            <a:off x="681450" y="2398600"/>
            <a:ext cx="81516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6707160" y="4790364"/>
            <a:ext cx="2054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7"/>
          <p:cNvSpPr txBox="1"/>
          <p:nvPr/>
        </p:nvSpPr>
        <p:spPr>
          <a:xfrm>
            <a:off x="2382875" y="2596325"/>
            <a:ext cx="63789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Need to understand the </a:t>
            </a:r>
            <a:r>
              <a:rPr lang="en" sz="1200"/>
              <a:t>access to plumbing for commercial</a:t>
            </a:r>
            <a:r>
              <a:rPr lang="en" sz="1200"/>
              <a:t> / institutional locations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Need to better understand the degree to which items need to be cleaned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Need to find a way to separate cardboard from plastic and metal before washing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Capped bottles could not potentially be cleaned - does this matter?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41194" y="0"/>
            <a:ext cx="8400600" cy="11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41194" y="1544806"/>
            <a:ext cx="8448000" cy="32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“It’s trash-can, not trash-cannot”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ight Slides">
  <a:themeElements>
    <a:clrScheme name="MITSLOAN">
      <a:dk1>
        <a:srgbClr val="333C47"/>
      </a:dk1>
      <a:lt1>
        <a:srgbClr val="FFFFFF"/>
      </a:lt1>
      <a:dk2>
        <a:srgbClr val="041D40"/>
      </a:dk2>
      <a:lt2>
        <a:srgbClr val="E7E6E6"/>
      </a:lt2>
      <a:accent1>
        <a:srgbClr val="EC0044"/>
      </a:accent1>
      <a:accent2>
        <a:srgbClr val="ED7700"/>
      </a:accent2>
      <a:accent3>
        <a:srgbClr val="545759"/>
      </a:accent3>
      <a:accent4>
        <a:srgbClr val="F6B220"/>
      </a:accent4>
      <a:accent5>
        <a:srgbClr val="00698E"/>
      </a:accent5>
      <a:accent6>
        <a:srgbClr val="006B67"/>
      </a:accent6>
      <a:hlink>
        <a:srgbClr val="288DC0"/>
      </a:hlink>
      <a:folHlink>
        <a:srgbClr val="A31F3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